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4.xml" ContentType="application/vnd.openxmlformats-officedocument.presentationml.notesSlide+xml"/>
  <Override PartName="/ppt/charts/chart3.xml" ContentType="application/vnd.openxmlformats-officedocument.drawingml.chart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84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pring%202023%20-%202024\CTIS%20186%20Perf.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8655382900838677"/>
          <c:y val="2.90342124595983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9603545871952295E-2"/>
          <c:y val="0.1232659677045486"/>
          <c:w val="0.88902314587996611"/>
          <c:h val="0.74153163365936026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C78C-4316-A4D5-99B7278D291A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3-C78C-4316-A4D5-99B7278D291A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C78C-4316-A4D5-99B7278D291A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7-C78C-4316-A4D5-99B7278D291A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9-C78C-4316-A4D5-99B7278D291A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B-C78C-4316-A4D5-99B7278D291A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78C-4316-A4D5-99B7278D29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2972416"/>
        <c:axId val="272974592"/>
      </c:barChart>
      <c:catAx>
        <c:axId val="27297241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Interval</a:t>
                </a:r>
              </a:p>
            </c:rich>
          </c:tx>
          <c:layout>
            <c:manualLayout>
              <c:xMode val="edge"/>
              <c:yMode val="edge"/>
              <c:x val="0.49941900808835449"/>
              <c:y val="0.9238160780489410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72974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2974592"/>
        <c:scaling>
          <c:orientation val="minMax"/>
          <c:max val="3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1.6577279209413893E-2"/>
              <c:y val="0.3876846331203254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72972416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/>
            </a:pPr>
            <a:r>
              <a:rPr lang="tr-TR" sz="2800" b="1"/>
              <a:t> CTIS</a:t>
            </a:r>
            <a:r>
              <a:rPr lang="tr-TR" sz="2800" b="1" baseline="0"/>
              <a:t> 186</a:t>
            </a:r>
            <a:r>
              <a:rPr lang="tr-TR" sz="2800" b="1"/>
              <a:t> Letter Grade Distribution</a:t>
            </a:r>
          </a:p>
        </c:rich>
      </c:tx>
      <c:layout>
        <c:manualLayout>
          <c:xMode val="edge"/>
          <c:yMode val="edge"/>
          <c:x val="9.6378836494179498E-2"/>
          <c:y val="3.1198835822655327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4225202496854"/>
          <c:y val="0.176700059884389"/>
          <c:w val="0.87259812742235265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AB42-4726-8BB6-26E525DFF0B9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B42-4726-8BB6-26E525DFF0B9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AB42-4726-8BB6-26E525DFF0B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AB42-4726-8BB6-26E525DFF0B9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AB42-4726-8BB6-26E525DFF0B9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AB42-4726-8BB6-26E525DFF0B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AB42-4726-8BB6-26E525DFF0B9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AB42-4726-8BB6-26E525DFF0B9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AB42-4726-8BB6-26E525DFF0B9}"/>
              </c:ext>
            </c:extLst>
          </c:dPt>
          <c:dPt>
            <c:idx val="9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B-AB42-4726-8BB6-26E525DFF0B9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D-AB42-4726-8BB6-26E525DFF0B9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F-AB42-4726-8BB6-26E525DFF0B9}"/>
              </c:ext>
            </c:extLst>
          </c:dPt>
          <c:dPt>
            <c:idx val="13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11-AB42-4726-8BB6-26E525DFF0B9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B42-4726-8BB6-26E525DFF0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3009280"/>
        <c:axId val="273363712"/>
        <c:axId val="0"/>
      </c:bar3DChart>
      <c:catAx>
        <c:axId val="27300928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tr-TR" sz="14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7351418033520998"/>
              <c:y val="0.9280628626997549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273363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33637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/>
                </a:pPr>
                <a:r>
                  <a:rPr lang="tr-TR" sz="14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2.9284767474608221E-2"/>
              <c:y val="0.4532579370467753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273009280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226621135747662"/>
          <c:y val="9.8384586786406381E-2"/>
          <c:w val="0.83956481805038607"/>
          <c:h val="0.77338104414310282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Midterm!$B$4:$B$10</c:f>
              <c:strCache>
                <c:ptCount val="7"/>
                <c:pt idx="0">
                  <c:v>Akbulut</c:v>
                </c:pt>
                <c:pt idx="1">
                  <c:v>Kayaer</c:v>
                </c:pt>
                <c:pt idx="2">
                  <c:v>Kökten</c:v>
                </c:pt>
                <c:pt idx="3">
                  <c:v>Özgen</c:v>
                </c:pt>
                <c:pt idx="4">
                  <c:v>Şaban</c:v>
                </c:pt>
                <c:pt idx="5">
                  <c:v>Tekeli</c:v>
                </c:pt>
                <c:pt idx="6">
                  <c:v>Zorkol</c:v>
                </c:pt>
              </c:strCache>
            </c:strRef>
          </c:cat>
          <c:val>
            <c:numRef>
              <c:f>Midterm!$E$4:$E$10</c:f>
              <c:numCache>
                <c:formatCode>#,##0.00</c:formatCode>
                <c:ptCount val="7"/>
                <c:pt idx="0">
                  <c:v>0</c:v>
                </c:pt>
                <c:pt idx="1">
                  <c:v>80.5</c:v>
                </c:pt>
                <c:pt idx="2">
                  <c:v>93</c:v>
                </c:pt>
                <c:pt idx="3">
                  <c:v>46.5</c:v>
                </c:pt>
                <c:pt idx="4">
                  <c:v>90.5</c:v>
                </c:pt>
                <c:pt idx="5">
                  <c:v>58.25</c:v>
                </c:pt>
                <c:pt idx="6">
                  <c:v>90.25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32-48FB-8DD0-6C39F2C2CF45}"/>
            </c:ext>
          </c:extLst>
        </c:ser>
        <c:ser>
          <c:idx val="1"/>
          <c:order val="1"/>
          <c:tx>
            <c:v>Attendance</c:v>
          </c:tx>
          <c:spPr>
            <a:ln>
              <a:solidFill>
                <a:srgbClr val="FF0000"/>
              </a:solidFill>
            </a:ln>
          </c:spPr>
          <c:cat>
            <c:strRef>
              <c:f>Midterm!$B$4:$B$10</c:f>
              <c:strCache>
                <c:ptCount val="7"/>
                <c:pt idx="0">
                  <c:v>Akbulut</c:v>
                </c:pt>
                <c:pt idx="1">
                  <c:v>Kayaer</c:v>
                </c:pt>
                <c:pt idx="2">
                  <c:v>Kökten</c:v>
                </c:pt>
                <c:pt idx="3">
                  <c:v>Özgen</c:v>
                </c:pt>
                <c:pt idx="4">
                  <c:v>Şaban</c:v>
                </c:pt>
                <c:pt idx="5">
                  <c:v>Tekeli</c:v>
                </c:pt>
                <c:pt idx="6">
                  <c:v>Zorkol</c:v>
                </c:pt>
              </c:strCache>
            </c:strRef>
          </c:cat>
          <c:val>
            <c:numRef>
              <c:f>Midterm!$I$4:$I$10</c:f>
              <c:numCache>
                <c:formatCode>0.00</c:formatCode>
                <c:ptCount val="7"/>
                <c:pt idx="0">
                  <c:v>62.5</c:v>
                </c:pt>
                <c:pt idx="1">
                  <c:v>70.833333333333329</c:v>
                </c:pt>
                <c:pt idx="2">
                  <c:v>87.5</c:v>
                </c:pt>
                <c:pt idx="3">
                  <c:v>79.166666666666671</c:v>
                </c:pt>
                <c:pt idx="4">
                  <c:v>75.000000000000014</c:v>
                </c:pt>
                <c:pt idx="5">
                  <c:v>79.166666666666671</c:v>
                </c:pt>
                <c:pt idx="6">
                  <c:v>70.833333333333329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32-48FB-8DD0-6C39F2C2CF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273394304"/>
        <c:axId val="273400576"/>
      </c:lineChart>
      <c:catAx>
        <c:axId val="2733943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6142970773914599"/>
              <c:y val="0.9302401317702643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73400576"/>
        <c:crosses val="autoZero"/>
        <c:auto val="1"/>
        <c:lblAlgn val="ctr"/>
        <c:lblOffset val="100"/>
        <c:noMultiLvlLbl val="0"/>
      </c:catAx>
      <c:valAx>
        <c:axId val="273400576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2811921889898201E-2"/>
              <c:y val="0.4400552620222532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73394304"/>
        <c:crosses val="autoZero"/>
        <c:crossBetween val="between"/>
        <c:majorUnit val="10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30714631755367933"/>
          <c:y val="0.62989307888367019"/>
          <c:w val="0.4072577554311736"/>
          <c:h val="6.69688832117052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63480092523152"/>
          <c:y val="4.2424239050008826E-2"/>
          <c:w val="0.69456223315693866"/>
          <c:h val="0.7708590017609956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3C3-4DFC-88C3-714D70A2305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3C3-4DFC-88C3-714D70A2305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3C3-4DFC-88C3-714D70A2305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3C3-4DFC-88C3-714D70A2305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3C3-4DFC-88C3-714D70A2305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83C3-4DFC-88C3-714D70A2305A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83C3-4DFC-88C3-714D70A2305A}"/>
              </c:ext>
            </c:extLst>
          </c:dPt>
          <c:cat>
            <c:strRef>
              <c:f>Midterm!$B$88:$B$94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Midterm!$C$88:$C$94</c:f>
              <c:numCache>
                <c:formatCode>0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3C3-4DFC-88C3-714D70A230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99703920419551E-2"/>
          <c:y val="0.79820157030891747"/>
          <c:w val="0.84200038052257731"/>
          <c:h val="0.1707693489479675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94517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03680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28226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63105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387545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57007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249722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22627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482082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3605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92624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8278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8125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391353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357738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507484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985666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9630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65489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18302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7932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0758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7793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11175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1804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1547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21/03/2024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21/03/2024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21/03/2024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21/03/2024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21/03/2024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21/03/2024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21/03/2024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21/03/2024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21/03/2024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21/03/2024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21/03/2024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21/03/2024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/>
              <a:t>Click to edit Master text styles</a:t>
            </a:r>
          </a:p>
          <a:p>
            <a:pPr lvl="1"/>
            <a:r>
              <a:rPr lang="tr-TR" altLang="en-US"/>
              <a:t>Second level</a:t>
            </a:r>
          </a:p>
          <a:p>
            <a:pPr lvl="2"/>
            <a:r>
              <a:rPr lang="tr-TR" altLang="en-US"/>
              <a:t>Third level</a:t>
            </a:r>
          </a:p>
          <a:p>
            <a:pPr lvl="3"/>
            <a:r>
              <a:rPr lang="tr-TR" altLang="en-US"/>
              <a:t>Fourth level</a:t>
            </a:r>
          </a:p>
          <a:p>
            <a:pPr lvl="4"/>
            <a:r>
              <a:rPr lang="tr-TR" altLang="en-US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21/03/2024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.xls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6" Type="http://schemas.openxmlformats.org/officeDocument/2006/relationships/chart" Target="../charts/chart4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>
                <a:latin typeface="Times New Roman" pitchFamily="18" charset="0"/>
              </a:rPr>
              <a:t>Bilkent University</a:t>
            </a:r>
            <a:br>
              <a:rPr lang="tr-TR" sz="4000" dirty="0">
                <a:latin typeface="Times New Roman" pitchFamily="18" charset="0"/>
              </a:rPr>
            </a:br>
            <a:r>
              <a:rPr lang="tr-TR" sz="4000" dirty="0">
                <a:latin typeface="Times New Roman" pitchFamily="18" charset="0"/>
              </a:rPr>
              <a:t>Faculty of Applied Sciences (FAS)</a:t>
            </a:r>
            <a:br>
              <a:rPr lang="tr-TR" sz="4000" dirty="0">
                <a:latin typeface="Times New Roman" pitchFamily="18" charset="0"/>
              </a:rPr>
            </a:br>
            <a:r>
              <a:rPr lang="tr-TR" sz="4000" dirty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>
                <a:latin typeface="Times New Roman" pitchFamily="18" charset="0"/>
              </a:rPr>
              <a:t>CTIS 186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/>
              <a:t>25</a:t>
            </a:r>
            <a:r>
              <a:rPr lang="en-AU" altLang="tr-TR" sz="1400" dirty="0"/>
              <a:t>/</a:t>
            </a:r>
            <a:r>
              <a:rPr lang="tr-TR" altLang="tr-TR" sz="1400" dirty="0"/>
              <a:t>03</a:t>
            </a:r>
            <a:r>
              <a:rPr lang="en-AU" altLang="tr-TR" sz="1400" dirty="0"/>
              <a:t>/20</a:t>
            </a:r>
            <a:r>
              <a:rPr lang="tr-TR" altLang="tr-TR" sz="1400" dirty="0"/>
              <a:t>24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CTIS 186 Statistics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598151"/>
              </p:ext>
            </p:extLst>
          </p:nvPr>
        </p:nvGraphicFramePr>
        <p:xfrm>
          <a:off x="107950" y="157163"/>
          <a:ext cx="8785225" cy="608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2" name="Worksheet" r:id="rId4" imgW="8496171" imgH="2476449" progId="Excel.Sheet.8">
                  <p:embed/>
                </p:oleObj>
              </mc:Choice>
              <mc:Fallback>
                <p:oleObj name="Worksheet" r:id="rId4" imgW="8496171" imgH="2476449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157163"/>
                        <a:ext cx="8785225" cy="608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08920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>
                <a:latin typeface="Times New Roman" panose="02020603050405020304" pitchFamily="18" charset="0"/>
              </a:rPr>
              <a:t>C. C.</a:t>
            </a:r>
            <a:r>
              <a:rPr lang="tr-TR" altLang="en-US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>
                <a:latin typeface="Times New Roman" panose="02020603050405020304" pitchFamily="18" charset="0"/>
              </a:rPr>
              <a:t>1 </a:t>
            </a:r>
            <a:r>
              <a:rPr lang="tr-TR" altLang="en-US" b="1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763397710"/>
              </p:ext>
            </p:extLst>
          </p:nvPr>
        </p:nvGraphicFramePr>
        <p:xfrm>
          <a:off x="251521" y="2136775"/>
          <a:ext cx="8712968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4" name="Worksheet" r:id="rId4" imgW="3819471" imgH="628574" progId="Excel.Sheet.8">
                  <p:embed/>
                </p:oleObj>
              </mc:Choice>
              <mc:Fallback>
                <p:oleObj name="Worksheet" r:id="rId4" imgW="3819471" imgH="628574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1" y="2136775"/>
                        <a:ext cx="8712968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744692629"/>
              </p:ext>
            </p:extLst>
          </p:nvPr>
        </p:nvGraphicFramePr>
        <p:xfrm>
          <a:off x="179389" y="260648"/>
          <a:ext cx="8641084" cy="598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2" name="Worksheet" r:id="rId4" imgW="6229285" imgH="3867086" progId="Excel.Sheet.8">
                  <p:embed/>
                </p:oleObj>
              </mc:Choice>
              <mc:Fallback>
                <p:oleObj name="Worksheet" r:id="rId4" imgW="6229285" imgH="3867086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9" y="260648"/>
                        <a:ext cx="8641084" cy="5982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6575455"/>
              </p:ext>
            </p:extLst>
          </p:nvPr>
        </p:nvGraphicFramePr>
        <p:xfrm>
          <a:off x="179512" y="332656"/>
          <a:ext cx="8784976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287377"/>
              </p:ext>
            </p:extLst>
          </p:nvPr>
        </p:nvGraphicFramePr>
        <p:xfrm>
          <a:off x="323528" y="332656"/>
          <a:ext cx="8496943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939494"/>
              </p:ext>
            </p:extLst>
          </p:nvPr>
        </p:nvGraphicFramePr>
        <p:xfrm>
          <a:off x="107503" y="157163"/>
          <a:ext cx="8856985" cy="6224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767519"/>
              </p:ext>
            </p:extLst>
          </p:nvPr>
        </p:nvGraphicFramePr>
        <p:xfrm>
          <a:off x="179388" y="620713"/>
          <a:ext cx="8713787" cy="562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79" name="Worksheet" r:id="rId4" imgW="4667401" imgH="1866798" progId="Excel.Sheet.8">
                  <p:embed/>
                </p:oleObj>
              </mc:Choice>
              <mc:Fallback>
                <p:oleObj name="Worksheet" r:id="rId4" imgW="4667401" imgH="186679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620713"/>
                        <a:ext cx="8713787" cy="562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420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096243"/>
              </p:ext>
            </p:extLst>
          </p:nvPr>
        </p:nvGraphicFramePr>
        <p:xfrm>
          <a:off x="5084763" y="764704"/>
          <a:ext cx="3670300" cy="5328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03" name="Worksheet" r:id="rId4" imgW="2495572" imgH="2047767" progId="Excel.Sheet.8">
                  <p:embed/>
                </p:oleObj>
              </mc:Choice>
              <mc:Fallback>
                <p:oleObj name="Worksheet" r:id="rId4" imgW="2495572" imgH="204776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4763" y="764704"/>
                        <a:ext cx="3670300" cy="5328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3443439"/>
              </p:ext>
            </p:extLst>
          </p:nvPr>
        </p:nvGraphicFramePr>
        <p:xfrm>
          <a:off x="251521" y="764705"/>
          <a:ext cx="4464496" cy="532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4542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/>
              <a:t>Good Luck for all of you!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>
                <a:latin typeface="Times New Roman" panose="02020603050405020304" pitchFamily="18" charset="0"/>
              </a:rPr>
              <a:t>beyond memorization</a:t>
            </a:r>
            <a:r>
              <a:rPr lang="tr-TR" altLang="en-US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1335</TotalTime>
  <Words>961</Words>
  <Application>Microsoft Office PowerPoint</Application>
  <PresentationFormat>On-screen Show (4:3)</PresentationFormat>
  <Paragraphs>296</Paragraphs>
  <Slides>27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Times New Roman</vt:lpstr>
      <vt:lpstr>Verdana</vt:lpstr>
      <vt:lpstr>Webdings</vt:lpstr>
      <vt:lpstr>Balloons</vt:lpstr>
      <vt:lpstr>Microsoft Excel 97-2003 Worksheet</vt:lpstr>
      <vt:lpstr>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CTIS 186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149</cp:revision>
  <dcterms:created xsi:type="dcterms:W3CDTF">2009-11-08T07:48:00Z</dcterms:created>
  <dcterms:modified xsi:type="dcterms:W3CDTF">2024-03-21T07:29:04Z</dcterms:modified>
</cp:coreProperties>
</file>